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60" r:id="rId4"/>
    <p:sldId id="259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2"/>
    <p:restoredTop sz="96928"/>
  </p:normalViewPr>
  <p:slideViewPr>
    <p:cSldViewPr snapToGrid="0" snapToObjects="1">
      <p:cViewPr varScale="1">
        <p:scale>
          <a:sx n="146" d="100"/>
          <a:sy n="146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7CA96-5AB4-2B42-8BA8-1B4EFBA5BC73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777B8-BA16-E048-8185-782686328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17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7C12E-4D91-8F44-9F5B-D20F259E716E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5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BCD2-9B37-7F48-8F2D-2D6E4BD5CD35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87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261A2-035D-794C-96CF-9D188E14DF96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2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48FE-C6EF-B642-A952-09F4D0760567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1878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1433D-3008-6A4C-8D90-87D70F82EC51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92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CFAAE-BC7E-1646-8D52-FC4FBB6DC95F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322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45EBF-09F1-A842-8F01-DB82706F0138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41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475A7-99AE-684D-A0A1-EFFA90560363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50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B121-9A38-634C-86CC-176312766FDA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772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CDD63-8C6E-E449-B7B5-D53F545B38AF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99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9FB93-F7FF-544B-976D-87DB4FCDAC34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722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9BBE7-6519-2E42-927D-B7A0F0188CF7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149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6AFB-D4AD-1449-9BAE-029C10FC7D57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012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12534-1C0F-1841-BD09-09700D697D72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304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DFD85-F118-1E40-AF56-5658BCA3254C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5154E-B1F3-A44F-BC90-51EC3BC4FA30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80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373E-7306-EC40-B321-1AC15B9A236B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23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55C5291-202F-A64C-8024-AFF6967A97CE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202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github.com/jgadbois17" TargetMode="External"/><Relationship Id="rId7" Type="http://schemas.openxmlformats.org/officeDocument/2006/relationships/image" Target="../media/image33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002F91-C18B-45C8-8C49-AA61766AD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9CE85-A5F2-F941-9963-88C45E9B3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290195"/>
            <a:ext cx="11548532" cy="4260844"/>
          </a:xfrm>
        </p:spPr>
        <p:txBody>
          <a:bodyPr anchor="t">
            <a:normAutofit/>
          </a:bodyPr>
          <a:lstStyle/>
          <a:p>
            <a:pPr algn="l"/>
            <a:r>
              <a:rPr lang="en-US" sz="9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Modeling the Periodic Variations in Music Signals</a:t>
            </a:r>
            <a:endParaRPr lang="en-US" sz="9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34571-19E9-154F-93A2-59A6A98F2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733" y="4718033"/>
            <a:ext cx="10634738" cy="1470894"/>
          </a:xfrm>
        </p:spPr>
        <p:txBody>
          <a:bodyPr anchor="b">
            <a:normAutofit lnSpcReduction="10000"/>
          </a:bodyPr>
          <a:lstStyle/>
          <a:p>
            <a:pPr algn="l">
              <a:lnSpc>
                <a:spcPct val="100000"/>
              </a:lnSpc>
            </a:pP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Presentation and Analysis by:</a:t>
            </a:r>
            <a:b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Joey Gadbois</a:t>
            </a:r>
          </a:p>
          <a:p>
            <a:pPr algn="l">
              <a:lnSpc>
                <a:spcPct val="100000"/>
              </a:lnSpc>
            </a:pPr>
            <a:b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STAT 560: Nonparametric Statistics</a:t>
            </a:r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3D761-38DB-E04C-A110-6E82D086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5407" y="6492865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076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FB8DD-8860-E24E-9E40-48A6040C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6"/>
            <a:ext cx="9440034" cy="1525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Thin-Plate Smoothing Splines in R</a:t>
            </a:r>
            <a:br>
              <a:rPr lang="en-US" sz="3400" u="sng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400" u="sng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400" dirty="0">
                <a:latin typeface="Cambria Math" panose="02040503050406030204" pitchFamily="18" charset="0"/>
                <a:ea typeface="Cambria Math" panose="02040503050406030204" pitchFamily="18" charset="0"/>
              </a:rPr>
              <a:t>Degree of Smoothness: M = 1, 2, 3, 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A7CB2C-2B76-D248-BA8E-6D32282D2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417690"/>
            <a:ext cx="4769614" cy="35295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3C7241-2844-6245-BF8B-38FDD117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00" smtClean="0"/>
              <a:pPr>
                <a:spcAft>
                  <a:spcPts val="600"/>
                </a:spcAft>
              </a:pPr>
              <a:t>10</a:t>
            </a:fld>
            <a:endParaRPr lang="en-US" sz="10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29A204-584E-634D-B7AA-1D5A8971E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42" y="628032"/>
            <a:ext cx="5066426" cy="31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49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FB8DD-8860-E24E-9E40-48A6040C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6"/>
            <a:ext cx="9440034" cy="1525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Thin-Plate Smoothing Splines in SAS</a:t>
            </a:r>
            <a:br>
              <a:rPr lang="en-US" sz="3400" u="sng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400" u="sng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400" dirty="0">
                <a:latin typeface="Cambria Math" panose="02040503050406030204" pitchFamily="18" charset="0"/>
                <a:ea typeface="Cambria Math" panose="02040503050406030204" pitchFamily="18" charset="0"/>
              </a:rPr>
              <a:t>Degree of Smoothness: M = 1, 2, 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3C7241-2844-6245-BF8B-38FDD117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00" smtClean="0"/>
              <a:pPr>
                <a:spcAft>
                  <a:spcPts val="600"/>
                </a:spcAft>
              </a:pPr>
              <a:t>11</a:t>
            </a:fld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07F49-3344-483E-B792-BEB55BA27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37" y="495874"/>
            <a:ext cx="4525587" cy="3451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01527A-6E5D-4B3A-A0F5-45525BB40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448" y="1473877"/>
            <a:ext cx="3981358" cy="24901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99BDD6-0771-4275-98EA-A11E42B58E56}"/>
              </a:ext>
            </a:extLst>
          </p:cNvPr>
          <p:cNvSpPr txBox="1"/>
          <p:nvPr/>
        </p:nvSpPr>
        <p:spPr>
          <a:xfrm>
            <a:off x="1934929" y="549578"/>
            <a:ext cx="297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Repeat for all M</a:t>
            </a:r>
          </a:p>
        </p:txBody>
      </p:sp>
    </p:spTree>
    <p:extLst>
      <p:ext uri="{BB962C8B-B14F-4D97-AF65-F5344CB8AC3E}">
        <p14:creationId xmlns:p14="http://schemas.microsoft.com/office/powerpoint/2010/main" val="948345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C7A3B-EC6E-AF41-8C76-15A284CF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5362"/>
            <a:ext cx="10353762" cy="567197"/>
          </a:xfrm>
        </p:spPr>
        <p:txBody>
          <a:bodyPr>
            <a:normAutofit/>
          </a:bodyPr>
          <a:lstStyle/>
          <a:p>
            <a:r>
              <a:rPr lang="en-US" sz="32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Thin-Plate Splines for Smoothers: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M = 1, 2, 3, 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C808F2-0D2E-E74D-ABA3-13DE0A14A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89006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5189D5-4FAE-6245-9E4A-5D3E9F6C9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9" y="967666"/>
            <a:ext cx="9126245" cy="5703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264C5-A509-F944-9899-C432658B6E41}"/>
              </a:ext>
            </a:extLst>
          </p:cNvPr>
          <p:cNvSpPr txBox="1"/>
          <p:nvPr/>
        </p:nvSpPr>
        <p:spPr>
          <a:xfrm>
            <a:off x="9410330" y="1065017"/>
            <a:ext cx="267217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M = 1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Very rugged curve,  captures most points except high variation</a:t>
            </a:r>
          </a:p>
          <a:p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M = 2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Curve with smooth appearance, captures fair amount of points in confidence bands</a:t>
            </a:r>
          </a:p>
          <a:p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M = 3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Smooth curve, captures fair amount of points in confidence bands</a:t>
            </a:r>
          </a:p>
          <a:p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M = 4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Very smooth curve, follows the general periods, misses most points, confidence bands have extreme amplitude</a:t>
            </a:r>
          </a:p>
        </p:txBody>
      </p:sp>
    </p:spTree>
    <p:extLst>
      <p:ext uri="{BB962C8B-B14F-4D97-AF65-F5344CB8AC3E}">
        <p14:creationId xmlns:p14="http://schemas.microsoft.com/office/powerpoint/2010/main" val="3337765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5830-0FCF-CD47-AF1A-016F8E0F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9" y="182564"/>
            <a:ext cx="6510313" cy="83734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Real Signal vs. Loess Curves: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458216-421E-3943-8874-7EBA313DC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356C9F-9F2E-9743-A2A9-2EAE5A9E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71" y="1747539"/>
            <a:ext cx="4639891" cy="343351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0856B1-B953-2841-B0D4-C27D114C6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651" y="182564"/>
            <a:ext cx="4339378" cy="3211138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08F7326-9CE5-A746-8E6C-F2CE1667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650" y="3464298"/>
            <a:ext cx="4339378" cy="32111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FE15E6-C060-E341-98A0-C15BC4859714}"/>
              </a:ext>
            </a:extLst>
          </p:cNvPr>
          <p:cNvCxnSpPr/>
          <p:nvPr/>
        </p:nvCxnSpPr>
        <p:spPr>
          <a:xfrm>
            <a:off x="6347534" y="1731146"/>
            <a:ext cx="0" cy="342678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EA2C4B-0086-0548-95A1-8233250CA452}"/>
              </a:ext>
            </a:extLst>
          </p:cNvPr>
          <p:cNvCxnSpPr/>
          <p:nvPr/>
        </p:nvCxnSpPr>
        <p:spPr>
          <a:xfrm>
            <a:off x="219808" y="1019908"/>
            <a:ext cx="612772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704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D73FF-F6AC-9648-86F3-68E0C500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71" y="134659"/>
            <a:ext cx="6077882" cy="867664"/>
          </a:xfrm>
        </p:spPr>
        <p:txBody>
          <a:bodyPr>
            <a:normAutofit fontScale="90000"/>
          </a:bodyPr>
          <a:lstStyle/>
          <a:p>
            <a:r>
              <a:rPr lang="en-US" sz="4100" dirty="0">
                <a:latin typeface="Cambria Math" panose="02040503050406030204" pitchFamily="18" charset="0"/>
                <a:ea typeface="Cambria Math" panose="02040503050406030204" pitchFamily="18" charset="0"/>
              </a:rPr>
              <a:t>Real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Signal vs. Thin-Plates: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EBD73-F1A5-304D-874E-37EE117E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4FDB6B-4624-E846-8D5B-A3A2C6451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14" y="1802168"/>
            <a:ext cx="4515372" cy="334553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554B76-3097-A54C-87DD-7D0CE63EF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807" y="134659"/>
            <a:ext cx="4389369" cy="325217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EEE483-2935-9E40-8E9E-B8C3F4754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807" y="3471169"/>
            <a:ext cx="4389369" cy="325217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DB4AF2-D726-8E49-91FF-42CE9329B7B4}"/>
              </a:ext>
            </a:extLst>
          </p:cNvPr>
          <p:cNvCxnSpPr/>
          <p:nvPr/>
        </p:nvCxnSpPr>
        <p:spPr>
          <a:xfrm>
            <a:off x="6096000" y="1802167"/>
            <a:ext cx="0" cy="333800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FC937B-00BE-3842-84BA-8FABBD918173}"/>
              </a:ext>
            </a:extLst>
          </p:cNvPr>
          <p:cNvCxnSpPr/>
          <p:nvPr/>
        </p:nvCxnSpPr>
        <p:spPr>
          <a:xfrm>
            <a:off x="316523" y="1002323"/>
            <a:ext cx="590843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794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0FA978E-3433-4FB3-9C00-62D74DA67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99048" y="1385982"/>
            <a:ext cx="5585448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ED082-FACD-5645-8B43-512C2C04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58" y="1063925"/>
            <a:ext cx="3429972" cy="43660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Dr. Olga and STAT 560 Classmates, </a:t>
            </a:r>
            <a:b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THANK YOU FOR LISTENING!!</a:t>
            </a:r>
            <a:b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Joey Gadbois</a:t>
            </a:r>
            <a:b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Code will be on GitHub Shortly for anyone interested: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hlinkClick r:id="rId3"/>
              </a:rPr>
              <a:t> github.com/jgadbois17</a:t>
            </a: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Graphic 6" descr="Piano">
            <a:extLst>
              <a:ext uri="{FF2B5EF4-FFF2-40B4-BE49-F238E27FC236}">
                <a16:creationId xmlns:a16="http://schemas.microsoft.com/office/drawing/2014/main" id="{00D010A5-D4B8-2549-A17F-A891175FD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701" y="643467"/>
            <a:ext cx="2631857" cy="2631857"/>
          </a:xfrm>
          <a:prstGeom prst="rect">
            <a:avLst/>
          </a:prstGeom>
        </p:spPr>
      </p:pic>
      <p:pic>
        <p:nvPicPr>
          <p:cNvPr id="11" name="Graphic 10" descr="Drum set">
            <a:extLst>
              <a:ext uri="{FF2B5EF4-FFF2-40B4-BE49-F238E27FC236}">
                <a16:creationId xmlns:a16="http://schemas.microsoft.com/office/drawing/2014/main" id="{6280E0BE-D7A6-D84D-AF38-E244C783B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2547" y="643467"/>
            <a:ext cx="2631857" cy="2631857"/>
          </a:xfrm>
          <a:prstGeom prst="rect">
            <a:avLst/>
          </a:prstGeom>
        </p:spPr>
      </p:pic>
      <p:pic>
        <p:nvPicPr>
          <p:cNvPr id="5" name="Graphic 4" descr="Music notation">
            <a:extLst>
              <a:ext uri="{FF2B5EF4-FFF2-40B4-BE49-F238E27FC236}">
                <a16:creationId xmlns:a16="http://schemas.microsoft.com/office/drawing/2014/main" id="{42A67B00-5C0E-DB4C-8B11-CF41594033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02524" y="3597057"/>
            <a:ext cx="2631857" cy="2631857"/>
          </a:xfrm>
          <a:prstGeom prst="rect">
            <a:avLst/>
          </a:prstGeom>
        </p:spPr>
      </p:pic>
      <p:pic>
        <p:nvPicPr>
          <p:cNvPr id="9" name="Graphic 8" descr="Guitar">
            <a:extLst>
              <a:ext uri="{FF2B5EF4-FFF2-40B4-BE49-F238E27FC236}">
                <a16:creationId xmlns:a16="http://schemas.microsoft.com/office/drawing/2014/main" id="{AA3141F2-A743-C340-BF4C-3752128CAF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92547" y="3597057"/>
            <a:ext cx="2631857" cy="26318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363A3B-7818-264C-AA35-685C057D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00">
                <a:solidFill>
                  <a:schemeClr val="bg1">
                    <a:lumMod val="95000"/>
                    <a:lumOff val="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00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291E0A-1D8D-CB48-A4A6-7D425605F2A9}"/>
              </a:ext>
            </a:extLst>
          </p:cNvPr>
          <p:cNvCxnSpPr/>
          <p:nvPr/>
        </p:nvCxnSpPr>
        <p:spPr>
          <a:xfrm>
            <a:off x="1151792" y="3745523"/>
            <a:ext cx="295421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35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81116A-D00C-F04B-BB73-3ED78A598D9A}"/>
              </a:ext>
            </a:extLst>
          </p:cNvPr>
          <p:cNvSpPr txBox="1"/>
          <p:nvPr/>
        </p:nvSpPr>
        <p:spPr>
          <a:xfrm>
            <a:off x="919119" y="97553"/>
            <a:ext cx="10353762" cy="946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rebuchet MS"/>
              </a:rPr>
              <a:t>Music = Statistics? Really? How?...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F44CF3-47A4-2A43-A3E1-0CBE9D6F8202}"/>
                  </a:ext>
                </a:extLst>
              </p:cNvPr>
              <p:cNvSpPr txBox="1"/>
              <p:nvPr/>
            </p:nvSpPr>
            <p:spPr>
              <a:xfrm>
                <a:off x="711306" y="1331992"/>
                <a:ext cx="4046204" cy="523764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</a:pPr>
                <a:r>
                  <a:rPr lang="en-US" b="1" u="sng" dirty="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Top Two Plots: </a:t>
                </a:r>
                <a:endParaRPr lang="en-US" dirty="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indent="-228600"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•"/>
                </a:pPr>
                <a:r>
                  <a:rPr lang="en-US" b="1" dirty="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Left: </a:t>
                </a:r>
                <a:r>
                  <a:rPr lang="en-US" dirty="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One second of song</a:t>
                </a:r>
              </a:p>
              <a:p>
                <a:pPr indent="-228600"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•"/>
                </a:pPr>
                <a:r>
                  <a:rPr lang="en-US" b="1" dirty="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Right: </a:t>
                </a:r>
                <a:r>
                  <a:rPr lang="en-US" dirty="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2205/44100 samples of song</a:t>
                </a:r>
              </a:p>
              <a:p>
                <a:pPr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</a:pPr>
                <a:endParaRPr lang="en-US" dirty="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</a:pPr>
                <a:r>
                  <a:rPr lang="en-US" b="1" u="sng" dirty="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Bottom Two Plots: </a:t>
                </a:r>
                <a:endParaRPr lang="en-US" dirty="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indent="-228600"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•"/>
                </a:pPr>
                <a:r>
                  <a:rPr lang="en-US" b="1" dirty="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Left: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>
                                <a:ln>
                                  <a:solidFill>
                                    <a:schemeClr val="bg1">
                                      <a:lumMod val="75000"/>
                                      <a:lumOff val="25000"/>
                                      <a:alpha val="10000"/>
                                    </a:schemeClr>
                                  </a:solidFill>
                                </a:ln>
                                <a:solidFill>
                                  <a:schemeClr val="tx2"/>
                                </a:solidFill>
                                <a:effectLst>
                                  <a:outerShdw blurRad="9525" dist="25400" dir="14640000" algn="tl" rotWithShape="0">
                                    <a:schemeClr val="bg1">
                                      <a:alpha val="3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n>
                                  <a:solidFill>
                                    <a:schemeClr val="bg1">
                                      <a:lumMod val="75000"/>
                                      <a:lumOff val="25000"/>
                                      <a:alpha val="10000"/>
                                    </a:schemeClr>
                                  </a:solidFill>
                                </a:ln>
                                <a:solidFill>
                                  <a:schemeClr val="tx2"/>
                                </a:solidFill>
                                <a:effectLst>
                                  <a:outerShdw blurRad="9525" dist="25400" dir="14640000" algn="tl" rotWithShape="0">
                                    <a:schemeClr val="bg1">
                                      <a:alpha val="3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14</m:t>
                            </m:r>
                            <m:r>
                              <a:rPr lang="en-US" b="0" i="1">
                                <a:ln>
                                  <a:solidFill>
                                    <a:schemeClr val="bg1">
                                      <a:lumMod val="75000"/>
                                      <a:lumOff val="25000"/>
                                      <a:alpha val="10000"/>
                                    </a:schemeClr>
                                  </a:solidFill>
                                </a:ln>
                                <a:solidFill>
                                  <a:schemeClr val="tx2"/>
                                </a:solidFill>
                                <a:effectLst>
                                  <a:outerShdw blurRad="9525" dist="25400" dir="14640000" algn="tl" rotWithShape="0">
                                    <a:schemeClr val="bg1">
                                      <a:alpha val="3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>
                                <a:ln>
                                  <a:solidFill>
                                    <a:schemeClr val="bg1">
                                      <a:lumMod val="75000"/>
                                      <a:lumOff val="25000"/>
                                      <a:alpha val="10000"/>
                                    </a:schemeClr>
                                  </a:solidFill>
                                </a:ln>
                                <a:solidFill>
                                  <a:schemeClr val="tx2"/>
                                </a:solidFill>
                                <a:effectLst>
                                  <a:outerShdw blurRad="9525" dist="25400" dir="14640000" algn="tl" rotWithShape="0">
                                    <a:schemeClr val="bg1">
                                      <a:alpha val="3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indent="-228600"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•"/>
                </a:pPr>
                <a:r>
                  <a:rPr lang="en-US" b="1" dirty="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Right: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>
                                <a:ln>
                                  <a:solidFill>
                                    <a:schemeClr val="bg1">
                                      <a:lumMod val="75000"/>
                                      <a:lumOff val="25000"/>
                                      <a:alpha val="10000"/>
                                    </a:schemeClr>
                                  </a:solidFill>
                                </a:ln>
                                <a:solidFill>
                                  <a:schemeClr val="tx2"/>
                                </a:solidFill>
                                <a:effectLst>
                                  <a:outerShdw blurRad="9525" dist="25400" dir="14640000" algn="tl" rotWithShape="0">
                                    <a:schemeClr val="bg1">
                                      <a:alpha val="3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n>
                                  <a:solidFill>
                                    <a:schemeClr val="bg1">
                                      <a:lumMod val="75000"/>
                                      <a:lumOff val="25000"/>
                                      <a:alpha val="10000"/>
                                    </a:schemeClr>
                                  </a:solidFill>
                                </a:ln>
                                <a:solidFill>
                                  <a:schemeClr val="tx2"/>
                                </a:solidFill>
                                <a:effectLst>
                                  <a:outerShdw blurRad="9525" dist="25400" dir="14640000" algn="tl" rotWithShape="0">
                                    <a:schemeClr val="bg1">
                                      <a:alpha val="3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14</m:t>
                            </m:r>
                            <m:r>
                              <a:rPr lang="en-US" b="0" i="1">
                                <a:ln>
                                  <a:solidFill>
                                    <a:schemeClr val="bg1">
                                      <a:lumMod val="75000"/>
                                      <a:lumOff val="25000"/>
                                      <a:alpha val="10000"/>
                                    </a:schemeClr>
                                  </a:solidFill>
                                </a:ln>
                                <a:solidFill>
                                  <a:schemeClr val="tx2"/>
                                </a:solidFill>
                                <a:effectLst>
                                  <a:outerShdw blurRad="9525" dist="25400" dir="14640000" algn="tl" rotWithShape="0">
                                    <a:schemeClr val="bg1">
                                      <a:alpha val="3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>
                                <a:ln>
                                  <a:solidFill>
                                    <a:schemeClr val="bg1">
                                      <a:lumMod val="75000"/>
                                      <a:lumOff val="25000"/>
                                      <a:alpha val="10000"/>
                                    </a:schemeClr>
                                  </a:solidFill>
                                </a:ln>
                                <a:solidFill>
                                  <a:schemeClr val="tx2"/>
                                </a:solidFill>
                                <a:effectLst>
                                  <a:outerShdw blurRad="9525" dist="25400" dir="14640000" algn="tl" rotWithShape="0">
                                    <a:schemeClr val="bg1">
                                      <a:alpha val="3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>
                            <a:ln>
                              <a:solidFill>
                                <a:schemeClr val="bg1">
                                  <a:lumMod val="75000"/>
                                  <a:lumOff val="25000"/>
                                  <a:alpha val="10000"/>
                                </a:schemeClr>
                              </a:solidFill>
                            </a:ln>
                            <a:solidFill>
                              <a:schemeClr val="tx2"/>
                            </a:solidFill>
                            <a:effectLst>
                              <a:outerShdw blurRad="9525" dist="25400" dir="14640000" algn="tl" rotWithShape="0">
                                <a:schemeClr val="bg1">
                                  <a:alpha val="3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>
                                <a:ln>
                                  <a:solidFill>
                                    <a:schemeClr val="bg1">
                                      <a:lumMod val="75000"/>
                                      <a:lumOff val="25000"/>
                                      <a:alpha val="10000"/>
                                    </a:schemeClr>
                                  </a:solidFill>
                                </a:ln>
                                <a:solidFill>
                                  <a:schemeClr val="tx2"/>
                                </a:solidFill>
                                <a:effectLst>
                                  <a:outerShdw blurRad="9525" dist="25400" dir="14640000" algn="tl" rotWithShape="0">
                                    <a:schemeClr val="bg1">
                                      <a:alpha val="3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n>
                                  <a:solidFill>
                                    <a:schemeClr val="bg1">
                                      <a:lumMod val="75000"/>
                                      <a:lumOff val="25000"/>
                                      <a:alpha val="10000"/>
                                    </a:schemeClr>
                                  </a:solidFill>
                                </a:ln>
                                <a:solidFill>
                                  <a:schemeClr val="tx2"/>
                                </a:solidFill>
                                <a:effectLst>
                                  <a:outerShdw blurRad="9525" dist="25400" dir="14640000" algn="tl" rotWithShape="0">
                                    <a:schemeClr val="bg1">
                                      <a:alpha val="3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78</m:t>
                            </m:r>
                            <m:r>
                              <a:rPr lang="en-US" b="0" i="1">
                                <a:ln>
                                  <a:solidFill>
                                    <a:schemeClr val="bg1">
                                      <a:lumMod val="75000"/>
                                      <a:lumOff val="25000"/>
                                      <a:alpha val="10000"/>
                                    </a:schemeClr>
                                  </a:solidFill>
                                </a:ln>
                                <a:solidFill>
                                  <a:schemeClr val="tx2"/>
                                </a:solidFill>
                                <a:effectLst>
                                  <a:outerShdw blurRad="9525" dist="25400" dir="14640000" algn="tl" rotWithShape="0">
                                    <a:schemeClr val="bg1">
                                      <a:alpha val="3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>
                                <a:ln>
                                  <a:solidFill>
                                    <a:schemeClr val="bg1">
                                      <a:lumMod val="75000"/>
                                      <a:lumOff val="25000"/>
                                      <a:alpha val="10000"/>
                                    </a:schemeClr>
                                  </a:solidFill>
                                </a:ln>
                                <a:solidFill>
                                  <a:schemeClr val="tx2"/>
                                </a:solidFill>
                                <a:effectLst>
                                  <a:outerShdw blurRad="9525" dist="25400" dir="14640000" algn="tl" rotWithShape="0">
                                    <a:schemeClr val="bg1">
                                      <a:alpha val="3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</a:pPr>
                <a:endParaRPr lang="en-US" dirty="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</a:pPr>
                <a:r>
                  <a:rPr lang="en-US" b="1" u="sng" dirty="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How?</a:t>
                </a:r>
                <a:r>
                  <a:rPr lang="en-US" dirty="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285750" indent="-285750"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•"/>
                </a:pPr>
                <a:r>
                  <a:rPr lang="en-US" dirty="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Music signals are sampled at a rate of above 40 kHz/second</a:t>
                </a:r>
              </a:p>
              <a:p>
                <a:pPr marL="285750" indent="-285750"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•"/>
                </a:pPr>
                <a:r>
                  <a:rPr lang="en-US" dirty="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This allows them to be analyzed in discrete time instead of continuous time</a:t>
                </a:r>
              </a:p>
              <a:p>
                <a:pPr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</a:pPr>
                <a:endParaRPr lang="en-US" sz="1500" dirty="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F44CF3-47A4-2A43-A3E1-0CBE9D6F8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06" y="1331992"/>
                <a:ext cx="4046204" cy="5237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4" descr="A picture containing comb&#10;&#10;Description automatically generated">
            <a:extLst>
              <a:ext uri="{FF2B5EF4-FFF2-40B4-BE49-F238E27FC236}">
                <a16:creationId xmlns:a16="http://schemas.microsoft.com/office/drawing/2014/main" id="{60D8507A-9992-3546-8007-EDC3C4FC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815" y="1276908"/>
            <a:ext cx="6214369" cy="49714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47BAE-25DA-7A45-AF8F-4C31E26C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0E81EA-4E91-5A4F-A7DD-E81FB003ADF4}"/>
              </a:ext>
            </a:extLst>
          </p:cNvPr>
          <p:cNvCxnSpPr/>
          <p:nvPr/>
        </p:nvCxnSpPr>
        <p:spPr>
          <a:xfrm>
            <a:off x="4994031" y="1608992"/>
            <a:ext cx="0" cy="4264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10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CA1D83-54BF-7049-A540-9F1B92A5C824}"/>
              </a:ext>
            </a:extLst>
          </p:cNvPr>
          <p:cNvSpPr txBox="1"/>
          <p:nvPr/>
        </p:nvSpPr>
        <p:spPr>
          <a:xfrm>
            <a:off x="310443" y="0"/>
            <a:ext cx="11571114" cy="83099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48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Data:</a:t>
            </a:r>
            <a:r>
              <a:rPr lang="en-US" sz="4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♫  ♪ Closer – The Chainsmokers ♪  ♫</a:t>
            </a:r>
            <a:endParaRPr lang="en-US" sz="4800" b="1" u="sng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E15398-CBEF-AC44-8649-FFD713E16B3E}"/>
              </a:ext>
            </a:extLst>
          </p:cNvPr>
          <p:cNvSpPr txBox="1"/>
          <p:nvPr/>
        </p:nvSpPr>
        <p:spPr>
          <a:xfrm>
            <a:off x="0" y="5226784"/>
            <a:ext cx="6570132" cy="163121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Electronic songs typically have a drop, where there are no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Closer is a song from 2016 that was very popular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am assuming most people know it or have at least heard of it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38919-70A4-104E-A049-E74AED075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12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3F4B7B-17EC-024B-B27D-EA8BD8013573}"/>
              </a:ext>
            </a:extLst>
          </p:cNvPr>
          <p:cNvSpPr txBox="1"/>
          <p:nvPr/>
        </p:nvSpPr>
        <p:spPr>
          <a:xfrm>
            <a:off x="0" y="248356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Cambria Math" panose="02040503050406030204" pitchFamily="18" charset="0"/>
                <a:ea typeface="Cambria Math" panose="02040503050406030204" pitchFamily="18" charset="0"/>
              </a:rPr>
              <a:t>Nonparametric Statistics to Model Music Signals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B52E0B-4F9C-3C49-8C52-6369AACEC150}"/>
              </a:ext>
            </a:extLst>
          </p:cNvPr>
          <p:cNvSpPr txBox="1"/>
          <p:nvPr/>
        </p:nvSpPr>
        <p:spPr>
          <a:xfrm>
            <a:off x="293511" y="1467556"/>
            <a:ext cx="549768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Loess Regression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Loess regression models periodic data such that the response function is estimated in local neighborhoods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 each neighborhood, a polynomial regression function is estimated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The estimated curve varies in smoothness depending on a smoothing parameter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Smoothing parameters can be user defined or automatically fit via AICC minimization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4D48C-9AF0-EE4B-834F-C84242350F53}"/>
              </a:ext>
            </a:extLst>
          </p:cNvPr>
          <p:cNvSpPr txBox="1"/>
          <p:nvPr/>
        </p:nvSpPr>
        <p:spPr>
          <a:xfrm>
            <a:off x="6175022" y="1467556"/>
            <a:ext cx="577991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Thin-Plate Smoothing Splines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Thin-Plate splines model periodic data considers all possible functions attempting to minimize the residual sum of squares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It is possible to estimate a function that essentially connects all the points, resulting in a deterministic relationship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To combat this issue, a smoothing penalty is implemented to guarantee the estimated response function is m-times differentiable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27F76-2EF6-854C-995B-22F99B31E63D}"/>
              </a:ext>
            </a:extLst>
          </p:cNvPr>
          <p:cNvSpPr txBox="1"/>
          <p:nvPr/>
        </p:nvSpPr>
        <p:spPr>
          <a:xfrm>
            <a:off x="400756" y="5254724"/>
            <a:ext cx="1135662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Note: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Both methods stated above are estimated in attempt to capture the periodicity in the given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Neither method  makes any assumptions regarding the distribution of error terms as parametric regression does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583839-D52C-F141-AC20-B8C62AEAD9AB}"/>
              </a:ext>
            </a:extLst>
          </p:cNvPr>
          <p:cNvCxnSpPr/>
          <p:nvPr/>
        </p:nvCxnSpPr>
        <p:spPr>
          <a:xfrm>
            <a:off x="5983111" y="1264356"/>
            <a:ext cx="0" cy="3680177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39B1B3-B000-3840-9C60-16EA15377DF3}"/>
              </a:ext>
            </a:extLst>
          </p:cNvPr>
          <p:cNvCxnSpPr/>
          <p:nvPr/>
        </p:nvCxnSpPr>
        <p:spPr>
          <a:xfrm>
            <a:off x="451556" y="1157364"/>
            <a:ext cx="1125502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A5BF24-AF72-6B48-B66B-87824B42091B}"/>
              </a:ext>
            </a:extLst>
          </p:cNvPr>
          <p:cNvCxnSpPr/>
          <p:nvPr/>
        </p:nvCxnSpPr>
        <p:spPr>
          <a:xfrm>
            <a:off x="451556" y="5113867"/>
            <a:ext cx="11164711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67A77-2908-D14D-B014-F065E3082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4471" y="6485830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64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A0D45-1CB8-B94C-8428-1D08801F0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626" y="3749616"/>
            <a:ext cx="5056507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Functions Created in R for Project: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BF32D2-594D-EA4D-9C94-474A1EF37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69465" cy="2743130"/>
          </a:xfrm>
          <a:prstGeom prst="rect">
            <a:avLst/>
          </a:prstGeom>
        </p:spPr>
      </p:pic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D6572E2D-5E5A-4948-AE71-121276C0C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435" y="1074199"/>
            <a:ext cx="3589102" cy="166893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5957C2-FB82-1843-98FA-C600F4B43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423" y="0"/>
            <a:ext cx="4140577" cy="27431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1BD8B8-E4FC-2443-9507-E0A11063D2B9}"/>
              </a:ext>
            </a:extLst>
          </p:cNvPr>
          <p:cNvSpPr txBox="1"/>
          <p:nvPr/>
        </p:nvSpPr>
        <p:spPr>
          <a:xfrm>
            <a:off x="6256866" y="3749616"/>
            <a:ext cx="5585178" cy="22783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Functions: 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df_preds_loess and df_preds_spline takes a fitted loess curve or thin-plate spline, extracts its predictions and confidence bands, then stores the values in a data set to be plotted </a:t>
            </a:r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Function: 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curve_plot takes a dataset created from one of the other two functions and plots a scatter plot with the fitted line and confidence bands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3B344D6C-211C-AC44-90C1-A6395378B4AF}"/>
              </a:ext>
            </a:extLst>
          </p:cNvPr>
          <p:cNvSpPr/>
          <p:nvPr/>
        </p:nvSpPr>
        <p:spPr>
          <a:xfrm>
            <a:off x="4373435" y="213064"/>
            <a:ext cx="978408" cy="484632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320C105-737F-0A42-9B1F-77B7038DD3CC}"/>
              </a:ext>
            </a:extLst>
          </p:cNvPr>
          <p:cNvSpPr/>
          <p:nvPr/>
        </p:nvSpPr>
        <p:spPr>
          <a:xfrm>
            <a:off x="6969045" y="213064"/>
            <a:ext cx="978408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94FCFB4-3093-3F41-A28A-57B3AF3CC1EA}"/>
              </a:ext>
            </a:extLst>
          </p:cNvPr>
          <p:cNvSpPr/>
          <p:nvPr/>
        </p:nvSpPr>
        <p:spPr>
          <a:xfrm>
            <a:off x="5918128" y="67714"/>
            <a:ext cx="484632" cy="97840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D9BC631-41AD-9C4C-9ED2-35DE99FD4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940F84-1567-134F-A48C-985C2B5EC446}"/>
              </a:ext>
            </a:extLst>
          </p:cNvPr>
          <p:cNvCxnSpPr/>
          <p:nvPr/>
        </p:nvCxnSpPr>
        <p:spPr>
          <a:xfrm>
            <a:off x="5935133" y="3749616"/>
            <a:ext cx="0" cy="227832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EDD822-BBAA-5D4E-ABC9-FF59C04BEF77}"/>
              </a:ext>
            </a:extLst>
          </p:cNvPr>
          <p:cNvSpPr txBox="1"/>
          <p:nvPr/>
        </p:nvSpPr>
        <p:spPr>
          <a:xfrm>
            <a:off x="1230924" y="2877041"/>
            <a:ext cx="166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df_preds_loess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89878-EE0A-4941-9387-4032D63C3CF1}"/>
              </a:ext>
            </a:extLst>
          </p:cNvPr>
          <p:cNvSpPr txBox="1"/>
          <p:nvPr/>
        </p:nvSpPr>
        <p:spPr>
          <a:xfrm>
            <a:off x="5474808" y="2877041"/>
            <a:ext cx="124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curve_plot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1BEFEB-67F1-A74E-B7E1-DD8B42EFC48F}"/>
              </a:ext>
            </a:extLst>
          </p:cNvPr>
          <p:cNvSpPr txBox="1"/>
          <p:nvPr/>
        </p:nvSpPr>
        <p:spPr>
          <a:xfrm>
            <a:off x="9252701" y="2877041"/>
            <a:ext cx="170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df_preds_spline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A92536-AF18-A840-8062-3BC4DBAA849F}"/>
              </a:ext>
            </a:extLst>
          </p:cNvPr>
          <p:cNvCxnSpPr/>
          <p:nvPr/>
        </p:nvCxnSpPr>
        <p:spPr>
          <a:xfrm>
            <a:off x="1301262" y="3429000"/>
            <a:ext cx="958361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430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5B8F4-3BAE-6241-83B0-E4B3CAB8D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6"/>
            <a:ext cx="9440034" cy="1525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Linear Loess Regression in R </a:t>
            </a:r>
            <a:br>
              <a:rPr lang="en-US" sz="3400" u="sng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4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400" dirty="0">
                <a:latin typeface="Cambria Math" panose="02040503050406030204" pitchFamily="18" charset="0"/>
                <a:ea typeface="Cambria Math" panose="02040503050406030204" pitchFamily="18" charset="0"/>
              </a:rPr>
              <a:t>Smoothing Parameters: 0.01, 0.02, 0.03, 0.04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5A5ACD-3BB4-AA47-9323-119A1295E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34" y="381741"/>
            <a:ext cx="4541993" cy="356546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668EBC6A-0372-5E48-97E8-28663C872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96" y="381741"/>
            <a:ext cx="4630472" cy="356546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51C18-B2FC-0A4F-AD42-C2257557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00" smtClean="0"/>
              <a:pPr>
                <a:spcAft>
                  <a:spcPts val="600"/>
                </a:spcAft>
              </a:pPr>
              <a:t>6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4129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5B8F4-3BAE-6241-83B0-E4B3CAB8D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6"/>
            <a:ext cx="9440034" cy="1525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Linear Loess Regression in SAS </a:t>
            </a:r>
            <a:br>
              <a:rPr lang="en-US" sz="3400" u="sng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4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400" dirty="0">
                <a:latin typeface="Cambria Math" panose="02040503050406030204" pitchFamily="18" charset="0"/>
                <a:ea typeface="Cambria Math" panose="02040503050406030204" pitchFamily="18" charset="0"/>
              </a:rPr>
              <a:t>Smoothing Parameters: 0.01, 0.02, 0.03, 0.04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51C18-B2FC-0A4F-AD42-C2257557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00" smtClean="0"/>
              <a:pPr>
                <a:spcAft>
                  <a:spcPts val="600"/>
                </a:spcAft>
              </a:pPr>
              <a:t>7</a:t>
            </a:fld>
            <a:endParaRPr lang="en-US" sz="1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3317F7-FD66-421C-8DF6-17EEA6BA8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732" y="643468"/>
            <a:ext cx="4279592" cy="3303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7CC67-6841-4178-847A-EE1FDB6CD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358" y="743532"/>
            <a:ext cx="4671016" cy="310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E0DF-04DB-5444-A165-EDEF973C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44475"/>
            <a:ext cx="10353762" cy="757561"/>
          </a:xfrm>
        </p:spPr>
        <p:txBody>
          <a:bodyPr>
            <a:normAutofit/>
          </a:bodyPr>
          <a:lstStyle/>
          <a:p>
            <a:r>
              <a:rPr lang="en-US" sz="28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1st Degree Plots for Smoothing Parameters: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0.01, 0.02, 0.03, 0.04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A5734-6373-FF47-90E1-B4DEA78FF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5145" y="6492875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015BDE0-FC65-D34C-9263-55573B95C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3" y="1271740"/>
            <a:ext cx="8645914" cy="5403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B8C8B8-5839-EC49-81A3-388AE5F7B098}"/>
              </a:ext>
            </a:extLst>
          </p:cNvPr>
          <p:cNvSpPr txBox="1"/>
          <p:nvPr/>
        </p:nvSpPr>
        <p:spPr>
          <a:xfrm>
            <a:off x="8993080" y="1454303"/>
            <a:ext cx="296514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0.01 Smooth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Most rugged curve, captures most of the points in the confidence bands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0.02 Smooth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Does a fairly good job at capturing points in confidence bands</a:t>
            </a:r>
          </a:p>
          <a:p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0.03 Smooth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Curve smoothens out, starts to miss a lot of variation </a:t>
            </a:r>
          </a:p>
          <a:p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0.04 Smooth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Curve is the smoothest, but most of the points are not captured in confidence bands</a:t>
            </a:r>
          </a:p>
        </p:txBody>
      </p:sp>
    </p:spTree>
    <p:extLst>
      <p:ext uri="{BB962C8B-B14F-4D97-AF65-F5344CB8AC3E}">
        <p14:creationId xmlns:p14="http://schemas.microsoft.com/office/powerpoint/2010/main" val="3707100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6199C8-2674-1B4F-A065-B397BDC8F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49956"/>
            <a:ext cx="10353762" cy="653221"/>
          </a:xfrm>
        </p:spPr>
        <p:txBody>
          <a:bodyPr>
            <a:normAutofit/>
          </a:bodyPr>
          <a:lstStyle/>
          <a:p>
            <a:r>
              <a:rPr lang="en-US" sz="28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2nd Degree Plots for Smoothing Parameters: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0.01, 0.02, 0.03, 0.04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34A856-FEAE-F845-8C66-6B17FF1F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455" y="6476401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056A317-7660-1B4A-AA03-A695FAED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4" y="1183853"/>
            <a:ext cx="8760178" cy="5475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8150E5-9C56-B54B-9A4F-4468925EBE8C}"/>
              </a:ext>
            </a:extLst>
          </p:cNvPr>
          <p:cNvSpPr txBox="1"/>
          <p:nvPr/>
        </p:nvSpPr>
        <p:spPr>
          <a:xfrm>
            <a:off x="9206144" y="1260629"/>
            <a:ext cx="26899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0.01 Smooth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Highly variant curve, confidence bands capture almost all points </a:t>
            </a:r>
          </a:p>
          <a:p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0.02 Smooth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Reasonably variant curve, confidence bands miss points with larger variations </a:t>
            </a:r>
          </a:p>
          <a:p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0.03 Smooth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Curve is smooth for the most part, confidence bands miss most points of higher variations </a:t>
            </a:r>
          </a:p>
          <a:p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0.04 Smooth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Similar curve to 0.03, captures about the same variation</a:t>
            </a:r>
          </a:p>
        </p:txBody>
      </p:sp>
    </p:spTree>
    <p:extLst>
      <p:ext uri="{BB962C8B-B14F-4D97-AF65-F5344CB8AC3E}">
        <p14:creationId xmlns:p14="http://schemas.microsoft.com/office/powerpoint/2010/main" val="13176285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_2SEEDS">
      <a:dk1>
        <a:srgbClr val="000000"/>
      </a:dk1>
      <a:lt1>
        <a:srgbClr val="FFFFFF"/>
      </a:lt1>
      <a:dk2>
        <a:srgbClr val="2429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98B1"/>
      </a:accent4>
      <a:accent5>
        <a:srgbClr val="4D78C3"/>
      </a:accent5>
      <a:accent6>
        <a:srgbClr val="504BB8"/>
      </a:accent6>
      <a:hlink>
        <a:srgbClr val="3C8AB5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739</Words>
  <Application>Microsoft Macintosh PowerPoint</Application>
  <PresentationFormat>Widescreen</PresentationFormat>
  <Paragraphs>100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Bodoni MT</vt:lpstr>
      <vt:lpstr>Calibri</vt:lpstr>
      <vt:lpstr>Cambria Math</vt:lpstr>
      <vt:lpstr>Goudy Old Style</vt:lpstr>
      <vt:lpstr>Wingdings 2</vt:lpstr>
      <vt:lpstr>SlateVTI</vt:lpstr>
      <vt:lpstr>Modeling the Periodic Variations in Music Signals</vt:lpstr>
      <vt:lpstr>PowerPoint Presentation</vt:lpstr>
      <vt:lpstr>PowerPoint Presentation</vt:lpstr>
      <vt:lpstr>PowerPoint Presentation</vt:lpstr>
      <vt:lpstr>Functions Created in R for Project:</vt:lpstr>
      <vt:lpstr>Linear Loess Regression in R   Smoothing Parameters: 0.01, 0.02, 0.03, 0.04 </vt:lpstr>
      <vt:lpstr>Linear Loess Regression in SAS   Smoothing Parameters: 0.01, 0.02, 0.03, 0.04 </vt:lpstr>
      <vt:lpstr>1st Degree Plots for Smoothing Parameters: 0.01, 0.02, 0.03, 0.04</vt:lpstr>
      <vt:lpstr>2nd Degree Plots for Smoothing Parameters: 0.01, 0.02, 0.03, 0.04</vt:lpstr>
      <vt:lpstr>Thin-Plate Smoothing Splines in R  Degree of Smoothness: M = 1, 2, 3, 4</vt:lpstr>
      <vt:lpstr>Thin-Plate Smoothing Splines in SAS  Degree of Smoothness: M = 1, 2, 3</vt:lpstr>
      <vt:lpstr>Thin-Plate Splines for Smoothers: M = 1, 2, 3, 4</vt:lpstr>
      <vt:lpstr>Real Signal vs. Loess Curves:</vt:lpstr>
      <vt:lpstr>Real Signal vs. Thin-Plates:</vt:lpstr>
      <vt:lpstr>Dr. Olga and STAT 560 Classmates,   THANK YOU FOR LISTENING!!   Joey Gadbois  Code will be on GitHub Shortly for anyone interested: github.com/jgadbois17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the Periodic Variations in Music Signals</dc:title>
  <dc:creator>Joey Gadbois</dc:creator>
  <cp:lastModifiedBy>Joey Gadbois</cp:lastModifiedBy>
  <cp:revision>9</cp:revision>
  <dcterms:created xsi:type="dcterms:W3CDTF">2020-04-25T10:22:15Z</dcterms:created>
  <dcterms:modified xsi:type="dcterms:W3CDTF">2020-04-28T04:21:00Z</dcterms:modified>
</cp:coreProperties>
</file>